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13" r:id="rId3"/>
    <p:sldId id="292" r:id="rId4"/>
    <p:sldId id="312" r:id="rId5"/>
    <p:sldId id="310" r:id="rId6"/>
    <p:sldId id="258" r:id="rId7"/>
    <p:sldId id="318" r:id="rId8"/>
    <p:sldId id="311" r:id="rId9"/>
    <p:sldId id="269" r:id="rId10"/>
    <p:sldId id="314" r:id="rId11"/>
    <p:sldId id="319" r:id="rId12"/>
    <p:sldId id="304" r:id="rId13"/>
    <p:sldId id="316" r:id="rId14"/>
    <p:sldId id="280" r:id="rId15"/>
    <p:sldId id="320" r:id="rId16"/>
    <p:sldId id="30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91" autoAdjust="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A2B5A-02BE-46A1-A846-63761F4EEE9F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ACA29-4914-447E-B4DE-1FA5BFEADD7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0028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ACA29-4914-447E-B4DE-1FA5BFEADD77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8292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ACA29-4914-447E-B4DE-1FA5BFEADD77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494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ACA29-4914-447E-B4DE-1FA5BFEADD77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54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87E1-61A8-4E25-B990-E5FB8E9818D9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BBAB-2804-460D-AEB6-EF0D51B5E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87E1-61A8-4E25-B990-E5FB8E9818D9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BBAB-2804-460D-AEB6-EF0D51B5E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87E1-61A8-4E25-B990-E5FB8E9818D9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BBAB-2804-460D-AEB6-EF0D51B5E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87E1-61A8-4E25-B990-E5FB8E9818D9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BBAB-2804-460D-AEB6-EF0D51B5E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87E1-61A8-4E25-B990-E5FB8E9818D9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BBAB-2804-460D-AEB6-EF0D51B5E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87E1-61A8-4E25-B990-E5FB8E9818D9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BBAB-2804-460D-AEB6-EF0D51B5E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87E1-61A8-4E25-B990-E5FB8E9818D9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BBAB-2804-460D-AEB6-EF0D51B5E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87E1-61A8-4E25-B990-E5FB8E9818D9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BBAB-2804-460D-AEB6-EF0D51B5E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87E1-61A8-4E25-B990-E5FB8E9818D9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BBAB-2804-460D-AEB6-EF0D51B5E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87E1-61A8-4E25-B990-E5FB8E9818D9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BBAB-2804-460D-AEB6-EF0D51B5E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87E1-61A8-4E25-B990-E5FB8E9818D9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BBAB-2804-460D-AEB6-EF0D51B5E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D87E1-61A8-4E25-B990-E5FB8E9818D9}" type="datetimeFigureOut">
              <a:rPr lang="en-CA" smtClean="0"/>
              <a:pPr/>
              <a:t>2021-01-11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0BBAB-2804-460D-AEB6-EF0D51B5E26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rassetmanagement.com/" TargetMode="External"/><Relationship Id="rId2" Type="http://schemas.openxmlformats.org/officeDocument/2006/relationships/hyperlink" Target="mailto:info@enrasset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3384376"/>
          </a:xfrm>
        </p:spPr>
        <p:txBody>
          <a:bodyPr>
            <a:noAutofit/>
          </a:bodyPr>
          <a:lstStyle/>
          <a:p>
            <a:r>
              <a:rPr lang="en-CA" sz="3200" b="1" dirty="0"/>
              <a:t>European Private Banking for Americans</a:t>
            </a:r>
            <a:br>
              <a:rPr lang="en-CA" sz="2800" dirty="0"/>
            </a:br>
            <a:br>
              <a:rPr lang="en-CA" sz="2400" b="1" dirty="0"/>
            </a:br>
            <a:r>
              <a:rPr lang="en-CA" sz="2400" b="1" dirty="0"/>
              <a:t>ENR Asset Management, Inc.</a:t>
            </a:r>
            <a:br>
              <a:rPr lang="en-CA" sz="2400" b="1" dirty="0"/>
            </a:br>
            <a:r>
              <a:rPr lang="en-CA" sz="2400" b="1" dirty="0"/>
              <a:t>Montréal, Canada</a:t>
            </a:r>
          </a:p>
        </p:txBody>
      </p:sp>
      <p:pic>
        <p:nvPicPr>
          <p:cNvPr id="4" name="Content Placeholder 3" descr="ENR 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97639" y="5867281"/>
            <a:ext cx="1673007" cy="917763"/>
          </a:xfrm>
        </p:spPr>
      </p:pic>
      <p:sp>
        <p:nvSpPr>
          <p:cNvPr id="5" name="Rectangle 4"/>
          <p:cNvSpPr/>
          <p:nvPr/>
        </p:nvSpPr>
        <p:spPr>
          <a:xfrm>
            <a:off x="755576" y="4293096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solidFill>
                  <a:schemeClr val="tx1"/>
                </a:solidFill>
              </a:rPr>
              <a:t>			</a:t>
            </a:r>
            <a:r>
              <a:rPr lang="en-CA" sz="2000" dirty="0">
                <a:solidFill>
                  <a:schemeClr val="tx1"/>
                </a:solidFill>
              </a:rPr>
              <a:t>September 13,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How to Dodge a Bank ‘Bail-In’ or Bank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sz="2800" b="1" dirty="0"/>
              <a:t>Bail-In</a:t>
            </a:r>
            <a:r>
              <a:rPr lang="en-CA" sz="2800" dirty="0"/>
              <a:t>: Defined as a depositor-financed liquidation of an institution or bank (no gov’t bail-out assistance)</a:t>
            </a:r>
          </a:p>
          <a:p>
            <a:r>
              <a:rPr lang="en-CA" sz="2800" dirty="0"/>
              <a:t>If Bank Fails, Creditors can Seize your Cash Deposits; Considered ‘On-Balance-Sheet’ Assets</a:t>
            </a:r>
          </a:p>
          <a:p>
            <a:r>
              <a:rPr lang="en-CA" sz="2800" dirty="0"/>
              <a:t>No such thing as a SAFE bank anymore</a:t>
            </a:r>
          </a:p>
          <a:p>
            <a:r>
              <a:rPr lang="en-CA" sz="2800" dirty="0"/>
              <a:t>Events in Cyprus (March 2013) saw deposits above EUR 100,000 confiscated</a:t>
            </a:r>
          </a:p>
          <a:p>
            <a:r>
              <a:rPr lang="en-CA" sz="2800" dirty="0"/>
              <a:t>Investors urged to move excess assets above EUR 100,000 to off balance-sheet securities</a:t>
            </a:r>
          </a:p>
          <a:p>
            <a:r>
              <a:rPr lang="en-CA" sz="2800" dirty="0"/>
              <a:t>Off balance-sheet strategy includes buying marketable securities like stocks, bonds, gold, funds </a:t>
            </a:r>
          </a:p>
          <a:p>
            <a:r>
              <a:rPr lang="en-CA" sz="2800" dirty="0"/>
              <a:t>Bail-In provision does NOT attack marketable securities</a:t>
            </a:r>
          </a:p>
          <a:p>
            <a:r>
              <a:rPr lang="en-CA" sz="2800" dirty="0"/>
              <a:t>No investor/depositor should keep more than EUR 100,000 or equivalent in cash </a:t>
            </a:r>
          </a:p>
        </p:txBody>
      </p:sp>
      <p:pic>
        <p:nvPicPr>
          <p:cNvPr id="4" name="Content Placeholder 3" descr="ENR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3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b="1" dirty="0"/>
              <a:t>How to Track Sovereign Credit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First signs of financial stress attack sovereign credit markets followed by individual banks and broader markets</a:t>
            </a:r>
          </a:p>
          <a:p>
            <a:r>
              <a:rPr lang="en-CA" dirty="0"/>
              <a:t>Follow EURIBOR Money Rates</a:t>
            </a:r>
          </a:p>
          <a:p>
            <a:r>
              <a:rPr lang="en-CA" dirty="0"/>
              <a:t>ENR monitors European credit spreads daily, especially in Austria and Germany</a:t>
            </a:r>
          </a:p>
          <a:p>
            <a:r>
              <a:rPr lang="en-CA" b="1" dirty="0"/>
              <a:t>German</a:t>
            </a:r>
            <a:r>
              <a:rPr lang="en-CA" dirty="0"/>
              <a:t> credit spreads as ‘anchor’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9329" y="5937424"/>
            <a:ext cx="1670449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83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about Switzerland?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2800" dirty="0"/>
              <a:t>Still the Top Offshore Banking Haven</a:t>
            </a:r>
          </a:p>
          <a:p>
            <a:r>
              <a:rPr lang="en-CA" sz="2800" dirty="0"/>
              <a:t>One of World’s Best-Managed Economies</a:t>
            </a:r>
          </a:p>
          <a:p>
            <a:r>
              <a:rPr lang="en-CA" sz="2800" dirty="0"/>
              <a:t>Worthy of AAA Credit Rating</a:t>
            </a:r>
          </a:p>
          <a:p>
            <a:r>
              <a:rPr lang="en-CA" sz="2800" dirty="0"/>
              <a:t>U.S. Determined to Force Disclosure of Undeclared Accounts (Target Switzerland)</a:t>
            </a:r>
          </a:p>
          <a:p>
            <a:r>
              <a:rPr lang="en-CA" sz="2800" dirty="0"/>
              <a:t>Relentless IRS and Justice Department Tax Hunt since 2009 has Hurt Privacy Image</a:t>
            </a:r>
          </a:p>
          <a:p>
            <a:r>
              <a:rPr lang="en-CA" sz="2800" dirty="0"/>
              <a:t>Many Swiss Private Banks Providing Information Exchange; some US Clients thrown out since 2009</a:t>
            </a:r>
          </a:p>
          <a:p>
            <a:r>
              <a:rPr lang="en-CA" sz="2800" dirty="0"/>
              <a:t>Swiss Goal is to ‘Come Clean’ and Move On </a:t>
            </a:r>
          </a:p>
          <a:p>
            <a:r>
              <a:rPr lang="en-CA" sz="2800" dirty="0"/>
              <a:t>Some Swiss Banks still Accept US Investors, if Tax Compliant (Proof of Tax Disclosure)</a:t>
            </a:r>
          </a:p>
          <a:p>
            <a:pPr>
              <a:buNone/>
            </a:pPr>
            <a:endParaRPr lang="en-CA" sz="2600" dirty="0"/>
          </a:p>
        </p:txBody>
      </p:sp>
      <p:pic>
        <p:nvPicPr>
          <p:cNvPr id="4" name="Content Placeholder 3" descr="ENR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Private Banking in 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Asian Private Banks not interested in U.S. or Canadian assets</a:t>
            </a:r>
          </a:p>
          <a:p>
            <a:r>
              <a:rPr lang="en-CA" dirty="0"/>
              <a:t>Target-markets are overseas Chinese, Indians and Australians</a:t>
            </a:r>
          </a:p>
          <a:p>
            <a:r>
              <a:rPr lang="en-CA" dirty="0"/>
              <a:t>Singapore, China and Hong Kong fully FATCA compliant </a:t>
            </a:r>
          </a:p>
          <a:p>
            <a:r>
              <a:rPr lang="en-CA" dirty="0"/>
              <a:t>Australia and New Zealand FATCA compliant</a:t>
            </a:r>
          </a:p>
          <a:p>
            <a:r>
              <a:rPr lang="en-CA" dirty="0"/>
              <a:t>Asian private banking boom; but historical precedent is unproven</a:t>
            </a:r>
          </a:p>
          <a:p>
            <a:r>
              <a:rPr lang="en-CA" dirty="0"/>
              <a:t>Singapore minimum $2 million +</a:t>
            </a:r>
          </a:p>
        </p:txBody>
      </p:sp>
      <p:pic>
        <p:nvPicPr>
          <p:cNvPr id="4" name="Content Placeholder 3" descr="ENR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07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ENR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/>
              <a:t>Private Banking in Austria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19675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85000" lnSpcReduction="10000"/>
          </a:bodyPr>
          <a:lstStyle/>
          <a:p>
            <a:r>
              <a:rPr lang="en-CA" b="1" dirty="0"/>
              <a:t>Wiener </a:t>
            </a:r>
            <a:r>
              <a:rPr lang="en-CA" b="1" dirty="0" err="1"/>
              <a:t>Privatbank</a:t>
            </a:r>
            <a:r>
              <a:rPr lang="en-CA" b="1" dirty="0"/>
              <a:t> Austria SE </a:t>
            </a:r>
            <a:r>
              <a:rPr lang="en-CA" dirty="0"/>
              <a:t>(Founded 1889)</a:t>
            </a:r>
          </a:p>
          <a:p>
            <a:r>
              <a:rPr lang="en-CA" b="1" dirty="0"/>
              <a:t>Bank Winter AG </a:t>
            </a:r>
            <a:r>
              <a:rPr lang="en-CA" dirty="0"/>
              <a:t>(Founded 1892)</a:t>
            </a:r>
          </a:p>
          <a:p>
            <a:r>
              <a:rPr lang="en-CA" dirty="0"/>
              <a:t>Strong Privacy Laws</a:t>
            </a:r>
          </a:p>
          <a:p>
            <a:r>
              <a:rPr lang="en-CA" dirty="0"/>
              <a:t>EU Banking Laws</a:t>
            </a:r>
          </a:p>
          <a:p>
            <a:r>
              <a:rPr lang="en-CA" dirty="0"/>
              <a:t>OPEC based in Vienna</a:t>
            </a:r>
          </a:p>
          <a:p>
            <a:r>
              <a:rPr lang="en-CA" dirty="0"/>
              <a:t>Not Under Attack by OECD; Off the Radar</a:t>
            </a:r>
          </a:p>
          <a:p>
            <a:r>
              <a:rPr lang="en-CA" dirty="0"/>
              <a:t>Gold storage, foreign currencies, global stocks, global bonds, US mutual funds</a:t>
            </a:r>
          </a:p>
          <a:p>
            <a:r>
              <a:rPr lang="en-CA" dirty="0"/>
              <a:t>Fully FATCA Compliant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5 Easy Steps to Become a Client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Complete custodian bank application forms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Choose ENR investment product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Sign ENR contracts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Wire transfer funds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Go!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3887" y="4365104"/>
            <a:ext cx="2962913" cy="221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646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/>
              <a:t>Email</a:t>
            </a:r>
            <a:r>
              <a:rPr lang="en-CA" dirty="0"/>
              <a:t>: </a:t>
            </a:r>
            <a:r>
              <a:rPr lang="en-CA" dirty="0">
                <a:hlinkClick r:id="rId2"/>
              </a:rPr>
              <a:t>info@enrasset.com</a:t>
            </a:r>
            <a:endParaRPr lang="en-CA" dirty="0"/>
          </a:p>
          <a:p>
            <a:r>
              <a:rPr lang="en-CA" dirty="0"/>
              <a:t>Toll-Free #: 1-877-989-8027</a:t>
            </a:r>
          </a:p>
          <a:p>
            <a:r>
              <a:rPr lang="en-CA" dirty="0"/>
              <a:t>Local #: 514-989-8027 </a:t>
            </a:r>
          </a:p>
          <a:p>
            <a:r>
              <a:rPr lang="en-CA" dirty="0"/>
              <a:t>Visit </a:t>
            </a:r>
            <a:r>
              <a:rPr lang="en-CA" dirty="0">
                <a:hlinkClick r:id="rId3"/>
              </a:rPr>
              <a:t>www.enrassetmanagement.com</a:t>
            </a:r>
            <a:endParaRPr lang="en-CA" dirty="0"/>
          </a:p>
          <a:p>
            <a:endParaRPr lang="en-CA" dirty="0"/>
          </a:p>
          <a:p>
            <a:pPr lvl="5">
              <a:buNone/>
            </a:pPr>
            <a:r>
              <a:rPr lang="en-CA" sz="3600" dirty="0"/>
              <a:t>Thank You!</a:t>
            </a:r>
          </a:p>
        </p:txBody>
      </p:sp>
      <p:pic>
        <p:nvPicPr>
          <p:cNvPr id="4" name="Content Placeholder 3" descr="ENR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ENR Private Banking Universe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PRIMARY FATCA BANKING RELATIONSHIPS</a:t>
            </a:r>
            <a:r>
              <a:rPr lang="en-CA" dirty="0"/>
              <a:t>:</a:t>
            </a:r>
          </a:p>
          <a:p>
            <a:r>
              <a:rPr lang="en-CA" dirty="0"/>
              <a:t>Wiener </a:t>
            </a:r>
            <a:r>
              <a:rPr lang="en-CA" dirty="0" err="1"/>
              <a:t>Privatbank</a:t>
            </a:r>
            <a:r>
              <a:rPr lang="en-CA" dirty="0"/>
              <a:t> Austria SE (Vienna)</a:t>
            </a:r>
          </a:p>
          <a:p>
            <a:r>
              <a:rPr lang="en-CA" dirty="0"/>
              <a:t>Bank Winter AG (Austria)</a:t>
            </a:r>
          </a:p>
          <a:p>
            <a:r>
              <a:rPr lang="en-CA" dirty="0" err="1"/>
              <a:t>Vontobel</a:t>
            </a:r>
            <a:r>
              <a:rPr lang="en-CA" dirty="0"/>
              <a:t> Bank (Zurich)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Content Placeholder 3" descr="ENR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8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FATCA?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Foreign Account Tax Compliance Act</a:t>
            </a:r>
          </a:p>
          <a:p>
            <a:r>
              <a:rPr lang="en-CA" sz="2800" dirty="0"/>
              <a:t>Dodd-Frank Financial Reform 2010</a:t>
            </a:r>
          </a:p>
          <a:p>
            <a:r>
              <a:rPr lang="en-CA" sz="2800" dirty="0"/>
              <a:t>US Gov’t Campaign to Track Offshore Accounts, Tax Dodgers and Advisors Aiding &amp; Abetting</a:t>
            </a:r>
          </a:p>
          <a:p>
            <a:r>
              <a:rPr lang="en-CA" sz="2800" dirty="0"/>
              <a:t>Effective July 1, 2014</a:t>
            </a:r>
          </a:p>
          <a:p>
            <a:r>
              <a:rPr lang="en-CA" sz="2800" dirty="0"/>
              <a:t>Anyone with a Foreign Account must Report to IRS by June 30 Filing FBAR Form 114</a:t>
            </a:r>
          </a:p>
          <a:p>
            <a:r>
              <a:rPr lang="en-CA" sz="2800" dirty="0"/>
              <a:t>Report of Foreign Bank and Financial Accounts</a:t>
            </a:r>
          </a:p>
          <a:p>
            <a:pPr marL="0" indent="0">
              <a:buNone/>
            </a:pPr>
            <a:r>
              <a:rPr lang="en-CA" sz="2800" dirty="0"/>
              <a:t> </a:t>
            </a:r>
          </a:p>
          <a:p>
            <a:endParaRPr lang="en-CA" dirty="0"/>
          </a:p>
        </p:txBody>
      </p:sp>
      <p:pic>
        <p:nvPicPr>
          <p:cNvPr id="4" name="Content Placeholder 3" descr="ENR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ENR’s Role in FATCA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Acts as SEC Intermediary to Provide Investment Advice, Manage Portfolios and Place/Execute Client Trades</a:t>
            </a:r>
          </a:p>
          <a:p>
            <a:r>
              <a:rPr lang="en-CA" dirty="0"/>
              <a:t>Not Permitted to Send Wire Transfers</a:t>
            </a:r>
          </a:p>
          <a:p>
            <a:r>
              <a:rPr lang="en-CA" dirty="0"/>
              <a:t>Banks Cannot Give Investment Advice</a:t>
            </a:r>
          </a:p>
          <a:p>
            <a:r>
              <a:rPr lang="en-CA" dirty="0"/>
              <a:t>ENR Fully FATCA Compliant</a:t>
            </a:r>
          </a:p>
          <a:p>
            <a:r>
              <a:rPr lang="en-CA" dirty="0"/>
              <a:t>ENR Files Form ADV Annually</a:t>
            </a:r>
          </a:p>
          <a:p>
            <a:endParaRPr lang="en-CA" dirty="0"/>
          </a:p>
        </p:txBody>
      </p:sp>
      <p:pic>
        <p:nvPicPr>
          <p:cNvPr id="4" name="Content Placeholder 3" descr="ENR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FATCA: Failure to Comply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Acting as Agents for IRS, Foreign Banks can Withhold 30% of Dividends and Interest from US sources</a:t>
            </a:r>
          </a:p>
          <a:p>
            <a:r>
              <a:rPr lang="en-CA" sz="2800" dirty="0"/>
              <a:t>Penalties up to 50% of highest account value each year</a:t>
            </a:r>
          </a:p>
          <a:p>
            <a:r>
              <a:rPr lang="en-CA" sz="2800" dirty="0"/>
              <a:t>Report foreign accounts starting at $10,000</a:t>
            </a:r>
          </a:p>
          <a:p>
            <a:r>
              <a:rPr lang="en-CA" sz="2800" dirty="0"/>
              <a:t>More than 77,000 Foreign Financial Firm Co-operating with IRS</a:t>
            </a:r>
          </a:p>
          <a:p>
            <a:r>
              <a:rPr lang="en-CA" sz="2800" dirty="0"/>
              <a:t>Consult with a tax advisor</a:t>
            </a:r>
            <a:endParaRPr lang="en-CA" dirty="0"/>
          </a:p>
        </p:txBody>
      </p:sp>
      <p:pic>
        <p:nvPicPr>
          <p:cNvPr id="4" name="Content Placeholder 3" descr="ENR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8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ENR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/>
              <a:t>Why Bother with a Foreign Account?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19675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r>
              <a:rPr lang="en-CA" sz="2400" dirty="0"/>
              <a:t>Threat of Big Brother and Financial Confiscation</a:t>
            </a:r>
          </a:p>
          <a:p>
            <a:r>
              <a:rPr lang="en-CA" sz="2400" dirty="0"/>
              <a:t>Foreign Exchange Controls in US? </a:t>
            </a:r>
          </a:p>
          <a:p>
            <a:r>
              <a:rPr lang="en-CA" sz="2400" dirty="0"/>
              <a:t>UK Foreign Exchange Controls 1974-1979</a:t>
            </a:r>
          </a:p>
          <a:p>
            <a:r>
              <a:rPr lang="en-CA" sz="2400" dirty="0"/>
              <a:t>Possibility of </a:t>
            </a:r>
            <a:r>
              <a:rPr lang="en-CA" sz="2400" i="1" dirty="0"/>
              <a:t>National Deficit Financing Fund </a:t>
            </a:r>
            <a:r>
              <a:rPr lang="en-CA" sz="2400" dirty="0"/>
              <a:t>and Government Seizure of Pension Plans? </a:t>
            </a:r>
          </a:p>
          <a:p>
            <a:r>
              <a:rPr lang="en-CA" sz="2400" dirty="0"/>
              <a:t>Pensions seized or partially seized in Ireland, France, Argentina, Bulgaria, Hungary and Poland</a:t>
            </a:r>
          </a:p>
          <a:p>
            <a:r>
              <a:rPr lang="en-CA" sz="2400" dirty="0"/>
              <a:t>Global Sovereign Deficits at Record Highs; Next Crisis might Exhaust Weaker Nations</a:t>
            </a:r>
          </a:p>
          <a:p>
            <a:r>
              <a:rPr lang="en-CA" sz="2400" dirty="0"/>
              <a:t>Never Keep all Assets in One Country</a:t>
            </a:r>
          </a:p>
          <a:p>
            <a:r>
              <a:rPr lang="en-CA" sz="2400" dirty="0"/>
              <a:t>Report all Foreign Assets</a:t>
            </a:r>
          </a:p>
          <a:p>
            <a:endParaRPr lang="en-CA" sz="2800" dirty="0"/>
          </a:p>
          <a:p>
            <a:endParaRPr lang="en-CA" sz="2800" dirty="0"/>
          </a:p>
          <a:p>
            <a:pPr marL="0" indent="0">
              <a:buNone/>
            </a:pPr>
            <a:endParaRPr lang="en-C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‘IMF Endorses Capital Controls’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/>
              <a:t>Taxing Times</a:t>
            </a:r>
            <a:r>
              <a:rPr lang="en-CA" dirty="0"/>
              <a:t>, IMF report, Oct 2013, endorses a ‘one-off tax on private wealth as an exceptional measure to restore debt sustainability’</a:t>
            </a:r>
          </a:p>
          <a:p>
            <a:r>
              <a:rPr lang="en-CA" dirty="0"/>
              <a:t>IMF comments make it clear that invoking a levy on private wealth would be done before individuals have time to react</a:t>
            </a:r>
          </a:p>
          <a:p>
            <a:r>
              <a:rPr lang="en-CA" dirty="0"/>
              <a:t>Blanket tax of 10% or more  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Content Placeholder 3" descr="ENR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39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Gold Storage in Austria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Austria a Quiet Haven for Gold Storage </a:t>
            </a:r>
          </a:p>
          <a:p>
            <a:r>
              <a:rPr lang="en-CA" dirty="0"/>
              <a:t>Ultimate Hard Money Insurance Plan</a:t>
            </a:r>
          </a:p>
          <a:p>
            <a:r>
              <a:rPr lang="en-CA" dirty="0"/>
              <a:t>Gold NOT in Confines of Credit System</a:t>
            </a:r>
          </a:p>
          <a:p>
            <a:r>
              <a:rPr lang="en-CA" dirty="0"/>
              <a:t>Excellent Monetary Hedge</a:t>
            </a:r>
          </a:p>
          <a:p>
            <a:r>
              <a:rPr lang="en-CA" dirty="0"/>
              <a:t>Insurance against Gov’t Profligacy</a:t>
            </a:r>
          </a:p>
          <a:p>
            <a:r>
              <a:rPr lang="en-CA" dirty="0"/>
              <a:t>Stored in Bank Vault (</a:t>
            </a:r>
            <a:r>
              <a:rPr lang="en-CA" sz="2600" b="1" dirty="0"/>
              <a:t>Wiener </a:t>
            </a:r>
            <a:r>
              <a:rPr lang="en-CA" sz="2600" b="1" dirty="0" err="1"/>
              <a:t>Privatbank</a:t>
            </a:r>
            <a:r>
              <a:rPr lang="en-CA" sz="2600" b="1" dirty="0"/>
              <a:t> Austria</a:t>
            </a:r>
            <a:r>
              <a:rPr lang="en-CA" sz="2600" dirty="0"/>
              <a:t>)</a:t>
            </a:r>
          </a:p>
          <a:p>
            <a:r>
              <a:rPr lang="en-CA" dirty="0"/>
              <a:t>Insured by Allianz of Germany</a:t>
            </a:r>
          </a:p>
          <a:p>
            <a:r>
              <a:rPr lang="en-CA" dirty="0"/>
              <a:t>Fee 0.50% pa, no VAT</a:t>
            </a:r>
          </a:p>
          <a:p>
            <a:r>
              <a:rPr lang="en-CA" dirty="0"/>
              <a:t>Account is Reportable</a:t>
            </a:r>
          </a:p>
        </p:txBody>
      </p:sp>
      <p:pic>
        <p:nvPicPr>
          <p:cNvPr id="4" name="Content Placeholder 3" descr="ENR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46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ENR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70992" y="5908754"/>
            <a:ext cx="1673007" cy="9177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/>
              <a:t>Punitive Investments Offshore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119675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en-CA" sz="2800" b="1" dirty="0"/>
              <a:t>Avoid</a:t>
            </a:r>
            <a:r>
              <a:rPr lang="en-CA" sz="2800" dirty="0"/>
              <a:t> Offshore Mutual Funds, Hedge Funds, British Investment Trusts, Foreign-listed ETFs</a:t>
            </a:r>
          </a:p>
          <a:p>
            <a:r>
              <a:rPr lang="en-CA" sz="2800" dirty="0"/>
              <a:t>IRS might impose Punitive Tax Regime: PFIC and QEF Taxes (tax capital gains as income)</a:t>
            </a:r>
          </a:p>
          <a:p>
            <a:r>
              <a:rPr lang="en-CA" sz="2800" b="1" dirty="0"/>
              <a:t>Permitted</a:t>
            </a:r>
            <a:r>
              <a:rPr lang="en-CA" sz="2800" dirty="0"/>
              <a:t> to buy Stocks, Bonds, Precious Metals, Currencies, Options, US domestic Mutual Funds and US-listed ETFs</a:t>
            </a:r>
          </a:p>
          <a:p>
            <a:r>
              <a:rPr lang="en-CA" sz="2800" dirty="0"/>
              <a:t>Ask ENR or advisor before investing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</TotalTime>
  <Words>874</Words>
  <Application>Microsoft Office PowerPoint</Application>
  <PresentationFormat>On-screen Show (4:3)</PresentationFormat>
  <Paragraphs>115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European Private Banking for Americans  ENR Asset Management, Inc. Montréal, Canada</vt:lpstr>
      <vt:lpstr>ENR Private Banking Universe</vt:lpstr>
      <vt:lpstr>What is FATCA?</vt:lpstr>
      <vt:lpstr>ENR’s Role in FATCA</vt:lpstr>
      <vt:lpstr>FATCA: Failure to Comply</vt:lpstr>
      <vt:lpstr>Why Bother with a Foreign Account?</vt:lpstr>
      <vt:lpstr>‘IMF Endorses Capital Controls’</vt:lpstr>
      <vt:lpstr>Gold Storage in Austria</vt:lpstr>
      <vt:lpstr>Punitive Investments Offshore</vt:lpstr>
      <vt:lpstr>How to Dodge a Bank ‘Bail-In’ or Bank Failure</vt:lpstr>
      <vt:lpstr>How to Track Sovereign Credit Stress</vt:lpstr>
      <vt:lpstr>What about Switzerland?</vt:lpstr>
      <vt:lpstr>Private Banking in Asia</vt:lpstr>
      <vt:lpstr>Private Banking in Austria</vt:lpstr>
      <vt:lpstr>5 Easy Steps to Become a Client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Path to Big Profits: Avoiding the Herd with 5 Hugely Undervalued Themes in 2012 Eric N Roseman, President ENR Asset Management, Inc. Montreal, Canada</dc:title>
  <dc:creator>Eric Roseman</dc:creator>
  <cp:lastModifiedBy>Dugald Malcolm</cp:lastModifiedBy>
  <cp:revision>143</cp:revision>
  <dcterms:created xsi:type="dcterms:W3CDTF">2012-03-12T13:01:26Z</dcterms:created>
  <dcterms:modified xsi:type="dcterms:W3CDTF">2021-01-11T16:26:56Z</dcterms:modified>
</cp:coreProperties>
</file>